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28" autoAdjust="0"/>
    <p:restoredTop sz="94660"/>
  </p:normalViewPr>
  <p:slideViewPr>
    <p:cSldViewPr>
      <p:cViewPr>
        <p:scale>
          <a:sx n="50" d="100"/>
          <a:sy n="50" d="100"/>
        </p:scale>
        <p:origin x="-2160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452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Von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Neumanova</a:t>
            </a:r>
            <a:r>
              <a:rPr lang="sk-SK" b="1">
                <a:latin typeface="Times New Roman" pitchFamily="18" charset="0"/>
                <a:cs typeface="Times New Roman" pitchFamily="18" charset="0"/>
              </a:rPr>
              <a:t> architektúra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29C1AF"/>
                </a:solidFill>
              </a:rPr>
              <a:t>Ovládač pevného disku</a:t>
            </a:r>
            <a:endParaRPr lang="en-US" dirty="0">
              <a:solidFill>
                <a:srgbClr val="29C1AF"/>
              </a:solidFill>
            </a:endParaRPr>
          </a:p>
        </p:txBody>
      </p:sp>
      <p:pic>
        <p:nvPicPr>
          <p:cNvPr id="4" name="Picture 3" descr="D:\LALAS\2016.01_ERAMUS+ VR4STEM\Resurse\antet_VR4STE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6000768"/>
            <a:ext cx="3357586" cy="714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i="1" dirty="0" smtClean="0"/>
              <a:t>Úvod</a:t>
            </a:r>
            <a:endParaRPr lang="en-IN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84784"/>
            <a:ext cx="8075240" cy="5040560"/>
          </a:xfrm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sk-SK" sz="2800" b="1" dirty="0" smtClean="0"/>
              <a:t>Jednotka pevného disku </a:t>
            </a:r>
            <a:r>
              <a:rPr lang="sk-SK" sz="2800" dirty="0" smtClean="0"/>
              <a:t>(HDD) je pamäťové zariadenie, ktoré sa používa na ukladanie a získavanie digitálnych informácií pomocou jedného alebo viacerých pevných, rýchlo sa otáčajúcich diskov (platní) pokrytých magnetickým materiálom.</a:t>
            </a:r>
            <a:endParaRPr lang="sk-SK" sz="2800" dirty="0"/>
          </a:p>
        </p:txBody>
      </p:sp>
      <p:pic>
        <p:nvPicPr>
          <p:cNvPr id="4" name="Picture 10" descr="81rt4">
            <a:extLst>
              <a:ext uri="{FF2B5EF4-FFF2-40B4-BE49-F238E27FC236}">
                <a16:creationId xmlns:a16="http://schemas.microsoft.com/office/drawing/2014/main" xmlns="" id="{7AF87075-ABA2-4405-BF3D-6B046A957F7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717032"/>
            <a:ext cx="4464496" cy="2880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96174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1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m para hard disk drive">
            <a:extLst>
              <a:ext uri="{FF2B5EF4-FFF2-40B4-BE49-F238E27FC236}">
                <a16:creationId xmlns:a16="http://schemas.microsoft.com/office/drawing/2014/main" xmlns="" id="{F7D3D70A-EBC3-40E5-A0B7-8FC7925DE3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334" y="3271138"/>
            <a:ext cx="3891463" cy="2886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228" name="Rectangle 4">
            <a:extLst>
              <a:ext uri="{FF2B5EF4-FFF2-40B4-BE49-F238E27FC236}">
                <a16:creationId xmlns:a16="http://schemas.microsoft.com/office/drawing/2014/main" xmlns="" id="{335DDA56-4C76-4E89-95E9-9371A33DE6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3210" y="304800"/>
            <a:ext cx="494385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sk-SK" sz="4000" i="1" dirty="0" smtClean="0">
                <a:latin typeface="+mj-lt"/>
                <a:ea typeface="+mj-ea"/>
                <a:cs typeface="+mj-cs"/>
              </a:rPr>
              <a:t>Ovládač pevného disku</a:t>
            </a:r>
            <a:endParaRPr lang="en-US" sz="4000" i="1" dirty="0">
              <a:latin typeface="+mj-lt"/>
              <a:ea typeface="+mj-ea"/>
              <a:cs typeface="+mj-cs"/>
            </a:endParaRPr>
          </a:p>
        </p:txBody>
      </p:sp>
      <p:sp>
        <p:nvSpPr>
          <p:cNvPr id="52229" name="Rectangle 5">
            <a:extLst>
              <a:ext uri="{FF2B5EF4-FFF2-40B4-BE49-F238E27FC236}">
                <a16:creationId xmlns:a16="http://schemas.microsoft.com/office/drawing/2014/main" xmlns="" id="{D7F8DB09-F32B-4071-AC33-99ED164F92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6" y="1268760"/>
            <a:ext cx="86106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Je to </a:t>
            </a:r>
            <a:r>
              <a:rPr lang="en-US" sz="2800" dirty="0" err="1"/>
              <a:t>zariadenie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ukladanie</a:t>
            </a:r>
            <a:r>
              <a:rPr lang="en-US" sz="2800" dirty="0"/>
              <a:t> </a:t>
            </a:r>
            <a:r>
              <a:rPr lang="en-US" sz="2800" dirty="0" err="1"/>
              <a:t>dát</a:t>
            </a:r>
            <a:r>
              <a:rPr lang="en-US" sz="2800" dirty="0"/>
              <a:t> v </a:t>
            </a:r>
            <a:r>
              <a:rPr lang="en-US" sz="2800" dirty="0" err="1"/>
              <a:t>počítači</a:t>
            </a:r>
            <a:r>
              <a:rPr lang="en-US" sz="2800" dirty="0" smtClean="0"/>
              <a:t>.</a:t>
            </a:r>
            <a:endParaRPr lang="sk-SK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en-US" sz="2800" dirty="0" smtClean="0"/>
              <a:t>Je </a:t>
            </a:r>
            <a:r>
              <a:rPr lang="en-US" sz="2800" dirty="0"/>
              <a:t>to </a:t>
            </a:r>
            <a:r>
              <a:rPr lang="en-US" sz="2800" dirty="0" err="1"/>
              <a:t>sekundárne</a:t>
            </a:r>
            <a:r>
              <a:rPr lang="en-US" sz="2800" dirty="0"/>
              <a:t> </a:t>
            </a:r>
            <a:r>
              <a:rPr lang="en-US" sz="2800" dirty="0" err="1"/>
              <a:t>úložné</a:t>
            </a:r>
            <a:r>
              <a:rPr lang="en-US" sz="2800" dirty="0"/>
              <a:t> </a:t>
            </a:r>
            <a:r>
              <a:rPr lang="en-US" sz="2800" dirty="0" err="1" smtClean="0"/>
              <a:t>zariadenie</a:t>
            </a:r>
            <a:r>
              <a:rPr lang="en-US" sz="2800" dirty="0" smtClean="0"/>
              <a:t>.</a:t>
            </a:r>
            <a:endParaRPr lang="sk-SK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sk-SK" sz="2800" dirty="0" smtClean="0"/>
              <a:t>Údaje uchováva vo forme logickej</a:t>
            </a:r>
            <a:r>
              <a:rPr lang="en-US" sz="2800" dirty="0" smtClean="0"/>
              <a:t> </a:t>
            </a:r>
            <a:r>
              <a:rPr lang="en-US" sz="2800" dirty="0"/>
              <a:t>0 </a:t>
            </a:r>
            <a:r>
              <a:rPr lang="en-US" sz="2800" dirty="0" err="1" smtClean="0"/>
              <a:t>alebo</a:t>
            </a:r>
            <a:r>
              <a:rPr lang="sk-SK" sz="2800" dirty="0" smtClean="0"/>
              <a:t> logickej</a:t>
            </a:r>
            <a:r>
              <a:rPr lang="en-US" sz="2800" dirty="0" smtClean="0"/>
              <a:t> 1.</a:t>
            </a:r>
            <a:endParaRPr lang="sk-SK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en-US" sz="2800" dirty="0" err="1" smtClean="0"/>
              <a:t>Operačný</a:t>
            </a:r>
            <a:r>
              <a:rPr lang="en-US" sz="2800" dirty="0" smtClean="0"/>
              <a:t> </a:t>
            </a:r>
            <a:r>
              <a:rPr lang="en-US" sz="2800" dirty="0" err="1"/>
              <a:t>systém</a:t>
            </a:r>
            <a:r>
              <a:rPr lang="en-US" sz="2800" dirty="0"/>
              <a:t>, </a:t>
            </a:r>
            <a:r>
              <a:rPr lang="en-US" sz="2800" dirty="0" err="1"/>
              <a:t>softvér</a:t>
            </a:r>
            <a:r>
              <a:rPr lang="en-US" sz="2800" dirty="0"/>
              <a:t> a </a:t>
            </a:r>
            <a:r>
              <a:rPr lang="en-US" sz="2800" dirty="0" err="1"/>
              <a:t>väčšina</a:t>
            </a:r>
            <a:r>
              <a:rPr lang="en-US" sz="2800" dirty="0"/>
              <a:t> </a:t>
            </a:r>
            <a:r>
              <a:rPr lang="en-US" sz="2800" dirty="0" err="1"/>
              <a:t>ostatných</a:t>
            </a:r>
            <a:r>
              <a:rPr lang="en-US" sz="2800" dirty="0"/>
              <a:t> </a:t>
            </a:r>
            <a:r>
              <a:rPr lang="en-US" sz="2800" dirty="0" err="1"/>
              <a:t>súborov</a:t>
            </a:r>
            <a:r>
              <a:rPr lang="en-US" sz="2800" dirty="0"/>
              <a:t> </a:t>
            </a:r>
            <a:r>
              <a:rPr lang="en-US" sz="2800" dirty="0" err="1"/>
              <a:t>sú</a:t>
            </a:r>
            <a:r>
              <a:rPr lang="en-US" sz="2800" dirty="0"/>
              <a:t> </a:t>
            </a:r>
            <a:r>
              <a:rPr lang="en-US" sz="2800" dirty="0" err="1"/>
              <a:t>uložené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HDD.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40918B06-D0DC-4BBC-B0D1-E9C4EF45B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6" y="3591176"/>
            <a:ext cx="4017268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sk-SK" sz="2800" dirty="0" smtClean="0"/>
              <a:t>Prvýkrát bola skonštruovaná v </a:t>
            </a:r>
            <a:r>
              <a:rPr lang="en-US" sz="2800" dirty="0" err="1" smtClean="0"/>
              <a:t>roku</a:t>
            </a:r>
            <a:r>
              <a:rPr lang="en-US" sz="2800" dirty="0" smtClean="0"/>
              <a:t> </a:t>
            </a:r>
            <a:r>
              <a:rPr lang="en-US" sz="2800" dirty="0"/>
              <a:t>1954 </a:t>
            </a:r>
            <a:r>
              <a:rPr lang="sk-SK" sz="2800" dirty="0" smtClean="0"/>
              <a:t>firmou</a:t>
            </a:r>
            <a:r>
              <a:rPr lang="en-US" sz="2800" dirty="0" smtClean="0"/>
              <a:t> </a:t>
            </a:r>
            <a:r>
              <a:rPr lang="en-US" sz="2800" dirty="0"/>
              <a:t>IBM.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sk-SK" sz="2800" dirty="0" smtClean="0"/>
              <a:t>K dispozícii sú r</a:t>
            </a:r>
            <a:r>
              <a:rPr lang="en-US" sz="2800" dirty="0" err="1" smtClean="0"/>
              <a:t>ôzne</a:t>
            </a:r>
            <a:r>
              <a:rPr lang="en-US" sz="2800" dirty="0" smtClean="0"/>
              <a:t> </a:t>
            </a:r>
            <a:r>
              <a:rPr lang="en-US" sz="2800" dirty="0" err="1"/>
              <a:t>kapacity</a:t>
            </a:r>
            <a:r>
              <a:rPr lang="en-US" sz="2800" dirty="0"/>
              <a:t>, </a:t>
            </a:r>
            <a:r>
              <a:rPr lang="en-US" sz="2800" dirty="0" err="1"/>
              <a:t>ako</a:t>
            </a:r>
            <a:r>
              <a:rPr lang="en-US" sz="2800" dirty="0"/>
              <a:t> </a:t>
            </a:r>
            <a:r>
              <a:rPr lang="en-US" sz="2800" dirty="0" err="1"/>
              <a:t>napríklad</a:t>
            </a:r>
            <a:r>
              <a:rPr lang="en-US" sz="2800" dirty="0"/>
              <a:t> 10 GB, 20 GB, 40 GB, 80 GB </a:t>
            </a:r>
            <a:r>
              <a:rPr lang="en-US" sz="2800" dirty="0" err="1"/>
              <a:t>atď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56615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D3764194-239E-4A5A-B35A-96C8BE4C8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4226" y="260648"/>
            <a:ext cx="58778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sk-SK" sz="4000" i="1" dirty="0" smtClean="0">
                <a:latin typeface="+mj-lt"/>
                <a:ea typeface="+mj-ea"/>
                <a:cs typeface="+mj-cs"/>
              </a:rPr>
              <a:t>Komponenty pevného disku</a:t>
            </a:r>
            <a:endParaRPr lang="en-US" sz="4000" i="1" dirty="0"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Výsledok vyhľadávania obrázkov pre dopyt Komponenty pevného disk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951059"/>
            <a:ext cx="6624736" cy="5477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561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5">
            <a:extLst>
              <a:ext uri="{FF2B5EF4-FFF2-40B4-BE49-F238E27FC236}">
                <a16:creationId xmlns:a16="http://schemas.microsoft.com/office/drawing/2014/main" xmlns="" id="{5CA0C051-2205-4989-A977-6959D8F549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5029200"/>
            <a:ext cx="37861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6147" name="Rectangle 7">
            <a:extLst>
              <a:ext uri="{FF2B5EF4-FFF2-40B4-BE49-F238E27FC236}">
                <a16:creationId xmlns:a16="http://schemas.microsoft.com/office/drawing/2014/main" xmlns="" id="{F837EF88-9719-4B70-B837-27FE0A4715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7150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2400" u="none">
              <a:solidFill>
                <a:schemeClr val="tx2"/>
              </a:solidFill>
              <a:latin typeface="Tahoma" panose="020B0604030504040204" pitchFamily="34" charset="0"/>
            </a:endParaRPr>
          </a:p>
        </p:txBody>
      </p:sp>
      <p:sp>
        <p:nvSpPr>
          <p:cNvPr id="6148" name="Rectangle 8">
            <a:extLst>
              <a:ext uri="{FF2B5EF4-FFF2-40B4-BE49-F238E27FC236}">
                <a16:creationId xmlns:a16="http://schemas.microsoft.com/office/drawing/2014/main" xmlns="" id="{4351725A-E6D3-45A7-86E4-D1A04BB379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687" y="99926"/>
            <a:ext cx="568863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04813" indent="-404813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sk-SK" altLang="en-US" sz="4000" u="none" dirty="0">
                <a:latin typeface="+mj-lt"/>
                <a:ea typeface="+mj-ea"/>
                <a:cs typeface="+mj-cs"/>
              </a:rPr>
              <a:t>Diskové </a:t>
            </a:r>
            <a:r>
              <a:rPr lang="sk-SK" altLang="en-US" sz="4000" u="none" dirty="0" smtClean="0">
                <a:latin typeface="+mj-lt"/>
                <a:ea typeface="+mj-ea"/>
                <a:cs typeface="+mj-cs"/>
              </a:rPr>
              <a:t>platne</a:t>
            </a:r>
            <a:endParaRPr lang="en-US" altLang="en-US" sz="4000" u="none" dirty="0">
              <a:latin typeface="+mj-lt"/>
              <a:ea typeface="+mj-ea"/>
              <a:cs typeface="+mj-cs"/>
            </a:endParaRPr>
          </a:p>
        </p:txBody>
      </p:sp>
      <p:sp>
        <p:nvSpPr>
          <p:cNvPr id="6151" name="Rectangle 11">
            <a:extLst>
              <a:ext uri="{FF2B5EF4-FFF2-40B4-BE49-F238E27FC236}">
                <a16:creationId xmlns:a16="http://schemas.microsoft.com/office/drawing/2014/main" xmlns="" id="{909E92C0-5C96-4BA1-90BB-2A685845F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2400" i="0" u="none">
              <a:solidFill>
                <a:schemeClr val="tx2"/>
              </a:solidFill>
            </a:endParaRP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xmlns="" id="{1BF97483-649A-4A52-89B4-74A2BD4F8F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1250837"/>
            <a:ext cx="828092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sk-SK" altLang="en-US" sz="2800" dirty="0" smtClean="0"/>
              <a:t>Disk je vyrobený z magnetického materiálu a umiestnený v časti s pohonom diskov.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sk-SK" altLang="en-US" sz="2800" dirty="0" smtClean="0"/>
              <a:t>Údaje uložené na týchto diskoch.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sk-SK" altLang="en-US" sz="2800" dirty="0" smtClean="0"/>
              <a:t>Jednotlivé magnetické časti predstavujú informačnú jednotku nazývanú </a:t>
            </a:r>
            <a:r>
              <a:rPr lang="sk-SK" altLang="en-US" sz="2800" b="1" dirty="0" smtClean="0"/>
              <a:t>bit</a:t>
            </a:r>
            <a:r>
              <a:rPr lang="sk-SK" altLang="en-US" sz="2800" dirty="0" smtClean="0"/>
              <a:t>.</a:t>
            </a:r>
          </a:p>
        </p:txBody>
      </p:sp>
      <p:pic>
        <p:nvPicPr>
          <p:cNvPr id="2050" name="Picture 2" descr="Súvisiaci obráz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5096" y="3611906"/>
            <a:ext cx="3928706" cy="2931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ĺžnik 1"/>
          <p:cNvSpPr/>
          <p:nvPr/>
        </p:nvSpPr>
        <p:spPr>
          <a:xfrm>
            <a:off x="486222" y="3590836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sk-SK" altLang="en-US" sz="2800" dirty="0"/>
              <a:t>Nové technológie konštrukcie pevného disku </a:t>
            </a:r>
            <a:r>
              <a:rPr lang="sk-SK" altLang="en-US" sz="2800" dirty="0" smtClean="0"/>
              <a:t>využívajú </a:t>
            </a:r>
            <a:r>
              <a:rPr lang="sk-SK" altLang="en-US" sz="2800" dirty="0"/>
              <a:t>tenké vrstvy kovov a sklenené platne na zvýšenie efektivity </a:t>
            </a:r>
            <a:r>
              <a:rPr lang="sk-SK" altLang="en-US" sz="2800" dirty="0" smtClean="0"/>
              <a:t>pamäťovej </a:t>
            </a:r>
            <a:r>
              <a:rPr lang="sk-SK" altLang="en-US" sz="2800" dirty="0"/>
              <a:t>kapacity.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2939194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5">
            <a:extLst>
              <a:ext uri="{FF2B5EF4-FFF2-40B4-BE49-F238E27FC236}">
                <a16:creationId xmlns:a16="http://schemas.microsoft.com/office/drawing/2014/main" xmlns="" id="{5CA0C051-2205-4989-A977-6959D8F549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5029200"/>
            <a:ext cx="37861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6147" name="Rectangle 7">
            <a:extLst>
              <a:ext uri="{FF2B5EF4-FFF2-40B4-BE49-F238E27FC236}">
                <a16:creationId xmlns:a16="http://schemas.microsoft.com/office/drawing/2014/main" xmlns="" id="{F837EF88-9719-4B70-B837-27FE0A4715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7150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2400" u="none">
              <a:solidFill>
                <a:schemeClr val="tx2"/>
              </a:solidFill>
              <a:latin typeface="Tahoma" panose="020B0604030504040204" pitchFamily="34" charset="0"/>
            </a:endParaRPr>
          </a:p>
        </p:txBody>
      </p:sp>
      <p:sp>
        <p:nvSpPr>
          <p:cNvPr id="6150" name="Rectangle 10">
            <a:extLst>
              <a:ext uri="{FF2B5EF4-FFF2-40B4-BE49-F238E27FC236}">
                <a16:creationId xmlns:a16="http://schemas.microsoft.com/office/drawing/2014/main" xmlns="" id="{BE83E458-3CAB-49CB-AEFA-3B8865CA51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800" y="188640"/>
            <a:ext cx="388843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04813" indent="-404813"/>
            <a:r>
              <a:rPr lang="sk-SK" altLang="en-US" sz="4000" u="none" dirty="0" smtClean="0">
                <a:latin typeface="+mj-lt"/>
                <a:ea typeface="+mj-ea"/>
                <a:cs typeface="+mj-cs"/>
              </a:rPr>
              <a:t>KROKOVÝ</a:t>
            </a:r>
            <a:r>
              <a:rPr lang="en-US" altLang="en-US" sz="4000" u="none" dirty="0" smtClean="0">
                <a:latin typeface="+mj-lt"/>
                <a:ea typeface="+mj-ea"/>
                <a:cs typeface="+mj-cs"/>
              </a:rPr>
              <a:t> </a:t>
            </a:r>
            <a:r>
              <a:rPr lang="en-US" altLang="en-US" sz="4000" u="none" dirty="0">
                <a:latin typeface="+mj-lt"/>
                <a:ea typeface="+mj-ea"/>
                <a:cs typeface="+mj-cs"/>
              </a:rPr>
              <a:t>MOTOR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xmlns="" id="{2C59BF7E-D5CC-4266-A1AB-7AEC7E879A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1160507"/>
            <a:ext cx="828092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altLang="en-US" sz="3200" dirty="0" smtClean="0"/>
              <a:t>Platne sú vyrobené z magnetického materiálu a umiestnené v časti s pohonom.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altLang="en-US" sz="3200" dirty="0" smtClean="0"/>
              <a:t>Krokový motor ovláda polohu čítacej a zapisovacej hlavy.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altLang="en-US" sz="3200" dirty="0" smtClean="0"/>
              <a:t>Krokové motory zvyčajne používajú napätie + 12V, ale niektoré nové jednotky s nízkym výkonom používajú napájací zdroj + 5V.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3688213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5">
            <a:extLst>
              <a:ext uri="{FF2B5EF4-FFF2-40B4-BE49-F238E27FC236}">
                <a16:creationId xmlns:a16="http://schemas.microsoft.com/office/drawing/2014/main" xmlns="" id="{5CA0C051-2205-4989-A977-6959D8F549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5029200"/>
            <a:ext cx="37861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6147" name="Rectangle 7">
            <a:extLst>
              <a:ext uri="{FF2B5EF4-FFF2-40B4-BE49-F238E27FC236}">
                <a16:creationId xmlns:a16="http://schemas.microsoft.com/office/drawing/2014/main" xmlns="" id="{F837EF88-9719-4B70-B837-27FE0A4715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7150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2400" u="none">
              <a:solidFill>
                <a:schemeClr val="tx2"/>
              </a:solidFill>
              <a:latin typeface="Tahoma" panose="020B0604030504040204" pitchFamily="34" charset="0"/>
            </a:endParaRPr>
          </a:p>
        </p:txBody>
      </p:sp>
      <p:sp>
        <p:nvSpPr>
          <p:cNvPr id="6151" name="Rectangle 11">
            <a:extLst>
              <a:ext uri="{FF2B5EF4-FFF2-40B4-BE49-F238E27FC236}">
                <a16:creationId xmlns:a16="http://schemas.microsoft.com/office/drawing/2014/main" xmlns="" id="{909E92C0-5C96-4BA1-90BB-2A685845F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2400" i="0" u="none">
              <a:solidFill>
                <a:schemeClr val="tx2"/>
              </a:solidFill>
            </a:endParaRPr>
          </a:p>
        </p:txBody>
      </p:sp>
      <p:sp>
        <p:nvSpPr>
          <p:cNvPr id="6152" name="Rectangle 12">
            <a:extLst>
              <a:ext uri="{FF2B5EF4-FFF2-40B4-BE49-F238E27FC236}">
                <a16:creationId xmlns:a16="http://schemas.microsoft.com/office/drawing/2014/main" xmlns="" id="{B2F7628F-3956-4524-B623-38A0033AE2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9632" y="324684"/>
            <a:ext cx="662473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sk-SK" altLang="en-US" sz="4000" u="none" dirty="0" smtClean="0">
                <a:latin typeface="+mj-lt"/>
                <a:ea typeface="+mj-ea"/>
                <a:cs typeface="+mj-cs"/>
              </a:rPr>
              <a:t>VRETENO </a:t>
            </a:r>
            <a:r>
              <a:rPr lang="en-US" altLang="en-US" sz="4000" u="none" dirty="0" smtClean="0">
                <a:latin typeface="+mj-lt"/>
                <a:ea typeface="+mj-ea"/>
                <a:cs typeface="+mj-cs"/>
              </a:rPr>
              <a:t>MOTOR</a:t>
            </a:r>
            <a:endParaRPr lang="en-US" altLang="en-US" sz="4000" u="none" dirty="0">
              <a:latin typeface="+mj-lt"/>
              <a:ea typeface="+mj-ea"/>
              <a:cs typeface="+mj-cs"/>
            </a:endParaRP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xmlns="" id="{2C59BF7E-D5CC-4266-A1AB-7AEC7E879A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560" y="1463457"/>
            <a:ext cx="806489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altLang="en-US" sz="2800" dirty="0" smtClean="0"/>
              <a:t>Ovláda magnetické platne.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altLang="en-US" sz="2800" dirty="0" smtClean="0"/>
              <a:t>Otáča sa rýchlosťou 3600 až 10 000 otáčok za minútu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altLang="en-US" sz="2800" dirty="0" smtClean="0"/>
              <a:t>Všetky </a:t>
            </a:r>
            <a:r>
              <a:rPr lang="sk-SK" altLang="en-US" sz="2800" smtClean="0"/>
              <a:t>magnetické platne sa pohybujú </a:t>
            </a:r>
            <a:r>
              <a:rPr lang="sk-SK" altLang="en-US" sz="2800" dirty="0" smtClean="0"/>
              <a:t>rovnakým smerom.</a:t>
            </a:r>
            <a:endParaRPr lang="sk-SK" sz="2800" dirty="0"/>
          </a:p>
        </p:txBody>
      </p:sp>
      <p:pic>
        <p:nvPicPr>
          <p:cNvPr id="8" name="Picture 5" descr="Computer hard disk drive architecture">
            <a:extLst>
              <a:ext uri="{FF2B5EF4-FFF2-40B4-BE49-F238E27FC236}">
                <a16:creationId xmlns:a16="http://schemas.microsoft.com/office/drawing/2014/main" xmlns="" id="{702AAE36-68CA-4BEA-9758-FE2089992F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430846"/>
            <a:ext cx="4459189" cy="1916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5885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</TotalTime>
  <Words>236</Words>
  <Application>Microsoft Office PowerPoint</Application>
  <PresentationFormat>Prezentácia na obrazovke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Office Theme</vt:lpstr>
      <vt:lpstr>Von Neumanova architektúra</vt:lpstr>
      <vt:lpstr>Úvod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Zuzana Palkova</cp:lastModifiedBy>
  <cp:revision>63</cp:revision>
  <dcterms:created xsi:type="dcterms:W3CDTF">2017-03-08T21:43:37Z</dcterms:created>
  <dcterms:modified xsi:type="dcterms:W3CDTF">2018-01-27T10:17:37Z</dcterms:modified>
</cp:coreProperties>
</file>